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Raleway Thin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h9fXbW5uuwbw5KHDdgBMkSQwga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4.xml"/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42" Type="http://schemas.openxmlformats.org/officeDocument/2006/relationships/slide" Target="slides/slide37.xml"/><Relationship Id="rId47" Type="http://schemas.openxmlformats.org/officeDocument/2006/relationships/font" Target="fonts/Raleway-italic.fntdata"/><Relationship Id="rId34" Type="http://schemas.openxmlformats.org/officeDocument/2006/relationships/slide" Target="slides/slide29.xml"/><Relationship Id="rId21" Type="http://schemas.openxmlformats.org/officeDocument/2006/relationships/slide" Target="slides/slide16.xml"/><Relationship Id="rId50" Type="http://schemas.openxmlformats.org/officeDocument/2006/relationships/font" Target="fonts/RalewayThin-bold.fntdata"/><Relationship Id="rId55" Type="http://schemas.openxmlformats.org/officeDocument/2006/relationships/customXml" Target="../customXml/item2.xml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45" Type="http://schemas.openxmlformats.org/officeDocument/2006/relationships/font" Target="fonts/Raleway-regular.fntdata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24" Type="http://schemas.openxmlformats.org/officeDocument/2006/relationships/slide" Target="slides/slide19.xml"/><Relationship Id="rId53" Type="http://customschemas.google.com/relationships/presentationmetadata" Target="metadata"/><Relationship Id="rId11" Type="http://schemas.openxmlformats.org/officeDocument/2006/relationships/slide" Target="slides/slide6.xml"/><Relationship Id="rId5" Type="http://schemas.openxmlformats.org/officeDocument/2006/relationships/notesMaster" Target="notesMasters/notesMaster1.xml"/><Relationship Id="rId44" Type="http://schemas.openxmlformats.org/officeDocument/2006/relationships/slide" Target="slides/slide39.xml"/><Relationship Id="rId31" Type="http://schemas.openxmlformats.org/officeDocument/2006/relationships/slide" Target="slides/slide26.xml"/><Relationship Id="rId52" Type="http://schemas.openxmlformats.org/officeDocument/2006/relationships/font" Target="fonts/RalewayThin-boldItalic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3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Italic.fntdata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14" Type="http://schemas.openxmlformats.org/officeDocument/2006/relationships/slide" Target="slides/slide9.xml"/><Relationship Id="rId56" Type="http://schemas.openxmlformats.org/officeDocument/2006/relationships/customXml" Target="../customXml/item3.xml"/><Relationship Id="rId8" Type="http://schemas.openxmlformats.org/officeDocument/2006/relationships/slide" Target="slides/slide3.xml"/><Relationship Id="rId51" Type="http://schemas.openxmlformats.org/officeDocument/2006/relationships/font" Target="fonts/RalewayThin-italic.fntdata"/><Relationship Id="rId3" Type="http://schemas.openxmlformats.org/officeDocument/2006/relationships/presProps" Target="presProps.xml"/><Relationship Id="rId46" Type="http://schemas.openxmlformats.org/officeDocument/2006/relationships/font" Target="fonts/Raleway-bold.fntdata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41" Type="http://schemas.openxmlformats.org/officeDocument/2006/relationships/slide" Target="slides/slide36.xml"/><Relationship Id="rId20" Type="http://schemas.openxmlformats.org/officeDocument/2006/relationships/slide" Target="slides/slide15.xml"/><Relationship Id="rId54" Type="http://schemas.openxmlformats.org/officeDocument/2006/relationships/customXml" Target="../customXml/item1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49" Type="http://schemas.openxmlformats.org/officeDocument/2006/relationships/font" Target="fonts/RalewayThin-regular.fntdata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5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propagation de modification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2 types de relation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	- creation de l’objet credit agricool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	- utilisation directe des méthode de l’objet credit agricool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utilisation directe des méthode via l’interface Bank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Plus de creation de l’objet credit Agricool dans nos module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Plus de creation de l’objet credit Agricool dans nos module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p90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75221557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17522155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https://www.cs.bham.ac.uk/~mdr/teaching/modules04/java2/MyBigJava/Ch07/ch07.html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https://medium.freecodecamp.org/a-quick-intro-to-dependency-injection-what-it-is-and-when-to-use-it-7578c84fa88f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https://spring.io/blog/2007/07/11/setter-injection-versus-constructor-injection-and-the-use-of-required/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13" name="Google Shape;13;p53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" name="Google Shape;14;p5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FFB60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54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" name="Google Shape;21;p5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FFB6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6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6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56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fr-FR" sz="12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12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5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b="0" i="0" sz="58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b="0" i="0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b="0" i="0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b="0" i="0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8" name="Google Shape;8;p5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RÃ©sultat de recherche d'images pour &quot;logo isima png&quot;" id="9" name="Google Shape;9;p52"/>
          <p:cNvPicPr preferRelativeResize="0"/>
          <p:nvPr/>
        </p:nvPicPr>
        <p:blipFill rotWithShape="1">
          <a:blip r:embed="rId1">
            <a:alphaModFix/>
          </a:blip>
          <a:srcRect b="13777" l="0" r="0" t="0"/>
          <a:stretch/>
        </p:blipFill>
        <p:spPr>
          <a:xfrm>
            <a:off x="4091305" y="4860636"/>
            <a:ext cx="961391" cy="24055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"/>
          <p:cNvSpPr txBox="1"/>
          <p:nvPr>
            <p:ph idx="1" type="body"/>
          </p:nvPr>
        </p:nvSpPr>
        <p:spPr>
          <a:xfrm>
            <a:off x="395536" y="3435846"/>
            <a:ext cx="8352928" cy="1045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400"/>
              <a:t>Dependencies are a consequence of modular design</a:t>
            </a:r>
            <a:endParaRPr/>
          </a:p>
          <a:p>
            <a:pPr indent="0" lvl="0" marL="1143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400"/>
              <a:t>How to manage these dependencies in our </a:t>
            </a:r>
            <a:r>
              <a:rPr b="1" lang="fr-FR" sz="2800"/>
              <a:t>code</a:t>
            </a:r>
            <a:r>
              <a:rPr lang="fr-FR" sz="2400"/>
              <a:t> ?</a:t>
            </a:r>
            <a:endParaRPr/>
          </a:p>
        </p:txBody>
      </p:sp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34" name="Google Shape;34;p2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Résultat de recherche d'images pour &quot;puzzle pieces&quot;" id="37" name="Google Shape;3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969" y="627534"/>
            <a:ext cx="4072062" cy="27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969928" y="2161800"/>
            <a:ext cx="7204144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fr-FR" sz="3200"/>
              <a:t>In software engineering, </a:t>
            </a:r>
            <a:r>
              <a:rPr b="1" lang="fr-FR" sz="3200"/>
              <a:t>coupling</a:t>
            </a:r>
            <a:r>
              <a:rPr lang="fr-FR" sz="3200"/>
              <a:t> is the </a:t>
            </a:r>
            <a:r>
              <a:rPr b="1" lang="fr-FR" sz="3200"/>
              <a:t>degree of interdependence</a:t>
            </a:r>
            <a:r>
              <a:rPr lang="fr-FR" sz="3200"/>
              <a:t> between software components;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fr-FR" sz="2400"/>
              <a:t>@Wikipedia</a:t>
            </a:r>
            <a:endParaRPr sz="3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fr-FR" sz="3200"/>
              <a:t>The </a:t>
            </a:r>
            <a:r>
              <a:rPr b="1" lang="fr-FR" sz="3200"/>
              <a:t>number</a:t>
            </a:r>
            <a:r>
              <a:rPr lang="fr-FR" sz="3200"/>
              <a:t> and the </a:t>
            </a:r>
            <a:r>
              <a:rPr b="1" lang="fr-FR" sz="3200"/>
              <a:t>strength</a:t>
            </a:r>
            <a:r>
              <a:rPr lang="fr-FR" sz="3200"/>
              <a:t> of the </a:t>
            </a:r>
            <a:r>
              <a:rPr b="1" lang="fr-FR" sz="3200"/>
              <a:t>dependencies</a:t>
            </a:r>
            <a:r>
              <a:rPr lang="fr-FR" sz="3200"/>
              <a:t> between two modules</a:t>
            </a:r>
            <a:endParaRPr/>
          </a:p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/>
          <p:nvPr>
            <p:ph type="title"/>
          </p:nvPr>
        </p:nvSpPr>
        <p:spPr>
          <a:xfrm>
            <a:off x="922000" y="483518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5400"/>
              <a:t>Coupling</a:t>
            </a:r>
            <a:endParaRPr/>
          </a:p>
        </p:txBody>
      </p:sp>
      <p:sp>
        <p:nvSpPr>
          <p:cNvPr id="136" name="Google Shape;136;p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37" name="Google Shape;137;p12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138" name="Google Shape;138;p12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s://www.cs.bham.ac.uk/~mdr/teaching/modules04/java2/MyBigJava/Ch07/images/coupling.png" id="141" name="Google Shape;141;p12"/>
          <p:cNvPicPr preferRelativeResize="0"/>
          <p:nvPr/>
        </p:nvPicPr>
        <p:blipFill rotWithShape="1">
          <a:blip r:embed="rId3">
            <a:alphaModFix/>
          </a:blip>
          <a:srcRect b="52658" l="0" r="0" t="0"/>
          <a:stretch/>
        </p:blipFill>
        <p:spPr>
          <a:xfrm>
            <a:off x="827584" y="1995686"/>
            <a:ext cx="3185246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cs.bham.ac.uk/~mdr/teaching/modules04/java2/MyBigJava/Ch07/images/coupling.png" id="142" name="Google Shape;142;p12"/>
          <p:cNvPicPr preferRelativeResize="0"/>
          <p:nvPr/>
        </p:nvPicPr>
        <p:blipFill rotWithShape="1">
          <a:blip r:embed="rId4">
            <a:alphaModFix/>
          </a:blip>
          <a:srcRect b="0" l="0" r="0" t="51222"/>
          <a:stretch/>
        </p:blipFill>
        <p:spPr>
          <a:xfrm>
            <a:off x="4675474" y="1931586"/>
            <a:ext cx="3503730" cy="24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4375" y="1118473"/>
            <a:ext cx="1445500" cy="8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type="title"/>
          </p:nvPr>
        </p:nvSpPr>
        <p:spPr>
          <a:xfrm>
            <a:off x="922000" y="37275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5400"/>
              <a:t>Low coupling</a:t>
            </a:r>
            <a:endParaRPr/>
          </a:p>
        </p:txBody>
      </p:sp>
      <p:sp>
        <p:nvSpPr>
          <p:cNvPr id="149" name="Google Shape;149;p13"/>
          <p:cNvSpPr txBox="1"/>
          <p:nvPr>
            <p:ph idx="1" type="body"/>
          </p:nvPr>
        </p:nvSpPr>
        <p:spPr>
          <a:xfrm>
            <a:off x="346204" y="1347614"/>
            <a:ext cx="8474268" cy="32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A better </a:t>
            </a:r>
            <a:r>
              <a:rPr b="1" lang="fr-FR" sz="2000"/>
              <a:t>maintainability</a:t>
            </a:r>
            <a:r>
              <a:rPr lang="fr-FR" sz="2000"/>
              <a:t>, it’s easier to bring some modifications and evolutions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A better </a:t>
            </a:r>
            <a:r>
              <a:rPr b="1" lang="fr-FR" sz="2000"/>
              <a:t>testability</a:t>
            </a:r>
            <a:r>
              <a:rPr lang="fr-FR" sz="2000"/>
              <a:t>, it’s easier to test each part of the solution so it provides a greater robustness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Easier to substitute an </a:t>
            </a:r>
            <a:r>
              <a:rPr b="1" lang="fr-FR" sz="2000"/>
              <a:t>implementation</a:t>
            </a:r>
            <a:r>
              <a:rPr lang="fr-FR" sz="2000"/>
              <a:t> by another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Easier to understand your program (remember, you are not alone)</a:t>
            </a:r>
            <a:endParaRPr sz="20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51" name="Google Shape;151;p13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152" name="Google Shape;152;p13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922000" y="37275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5400"/>
              <a:t>High coupling</a:t>
            </a:r>
            <a:endParaRPr/>
          </a:p>
        </p:txBody>
      </p:sp>
      <p:sp>
        <p:nvSpPr>
          <p:cNvPr id="160" name="Google Shape;160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162" name="Google Shape;162;p14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Une image contenant texte, carte&#10;&#10;Description générée automatiquement" id="165" name="Google Shape;165;p14"/>
          <p:cNvPicPr preferRelativeResize="0"/>
          <p:nvPr/>
        </p:nvPicPr>
        <p:blipFill rotWithShape="1">
          <a:blip r:embed="rId3">
            <a:alphaModFix/>
          </a:blip>
          <a:srcRect b="71000" l="0" r="12871" t="0"/>
          <a:stretch/>
        </p:blipFill>
        <p:spPr>
          <a:xfrm>
            <a:off x="473248" y="1570334"/>
            <a:ext cx="8247738" cy="2932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Ã©sultat de recherche d'images pour &quot;troll&quot;" id="170" name="Google Shape;1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00608" y="-380578"/>
            <a:ext cx="2952750" cy="180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2" name="Google Shape;172;p15"/>
          <p:cNvSpPr txBox="1"/>
          <p:nvPr>
            <p:ph idx="4294967295" type="ctrTitle"/>
          </p:nvPr>
        </p:nvSpPr>
        <p:spPr>
          <a:xfrm>
            <a:off x="685800" y="1507150"/>
            <a:ext cx="784664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72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rPr>
              <a:t>Business Evolve</a:t>
            </a:r>
            <a:endParaRPr b="0" i="0" sz="5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3" name="Google Shape;173;p15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1" i="0" lang="fr-FR" sz="36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Look at this free bank with free Gold credit card</a:t>
            </a:r>
            <a:endParaRPr b="0" i="0" sz="18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0" i="0" lang="fr-FR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We need it</a:t>
            </a:r>
            <a:endParaRPr b="1" i="0" sz="60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80" name="Google Shape;180;p16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181" name="Google Shape;181;p16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6"/>
          <p:cNvSpPr txBox="1"/>
          <p:nvPr>
            <p:ph idx="1" type="body"/>
          </p:nvPr>
        </p:nvSpPr>
        <p:spPr>
          <a:xfrm>
            <a:off x="395536" y="1419622"/>
            <a:ext cx="8393186" cy="6779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Rely on </a:t>
            </a:r>
            <a:r>
              <a:rPr b="1" lang="fr-FR" sz="2000"/>
              <a:t>interfaces</a:t>
            </a:r>
            <a:r>
              <a:rPr lang="fr-FR" sz="2000"/>
              <a:t> or </a:t>
            </a:r>
            <a:r>
              <a:rPr b="1" lang="fr-FR" sz="2000"/>
              <a:t>abstract classes</a:t>
            </a:r>
            <a:r>
              <a:rPr lang="fr-FR" sz="2000"/>
              <a:t> rather than concrete classes</a:t>
            </a:r>
            <a:endParaRPr sz="2000"/>
          </a:p>
        </p:txBody>
      </p:sp>
      <p:pic>
        <p:nvPicPr>
          <p:cNvPr descr="Une image contenant texte, carte&#10;&#10;Description générée automatiquement" id="185" name="Google Shape;185;p16"/>
          <p:cNvPicPr preferRelativeResize="0"/>
          <p:nvPr/>
        </p:nvPicPr>
        <p:blipFill rotWithShape="1">
          <a:blip r:embed="rId3">
            <a:alphaModFix/>
          </a:blip>
          <a:srcRect b="61198" l="0" r="0" t="20600"/>
          <a:stretch/>
        </p:blipFill>
        <p:spPr>
          <a:xfrm>
            <a:off x="434900" y="2104887"/>
            <a:ext cx="8241556" cy="233907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 txBox="1"/>
          <p:nvPr/>
        </p:nvSpPr>
        <p:spPr>
          <a:xfrm>
            <a:off x="539551" y="372754"/>
            <a:ext cx="756477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44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How to reduce coupling ?</a:t>
            </a:r>
            <a:endParaRPr b="0" i="0" sz="44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92" name="Google Shape;192;p17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193" name="Google Shape;193;p17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17"/>
          <p:cNvSpPr txBox="1"/>
          <p:nvPr>
            <p:ph idx="1" type="body"/>
          </p:nvPr>
        </p:nvSpPr>
        <p:spPr>
          <a:xfrm>
            <a:off x="539552" y="1203598"/>
            <a:ext cx="8064848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Use </a:t>
            </a:r>
            <a:r>
              <a:rPr b="1" lang="fr-FR" sz="2000"/>
              <a:t>creational design pattern</a:t>
            </a:r>
            <a:r>
              <a:rPr lang="fr-FR" sz="2000"/>
              <a:t> like Factory and Abstract Factory</a:t>
            </a:r>
            <a:endParaRPr sz="2000"/>
          </a:p>
        </p:txBody>
      </p:sp>
      <p:pic>
        <p:nvPicPr>
          <p:cNvPr descr="Une image contenant texte, carte&#10;&#10;Description générée automatiquement" id="197" name="Google Shape;197;p17"/>
          <p:cNvPicPr preferRelativeResize="0"/>
          <p:nvPr/>
        </p:nvPicPr>
        <p:blipFill rotWithShape="1">
          <a:blip r:embed="rId3">
            <a:alphaModFix/>
          </a:blip>
          <a:srcRect b="31020" l="0" r="0" t="42870"/>
          <a:stretch/>
        </p:blipFill>
        <p:spPr>
          <a:xfrm>
            <a:off x="818303" y="1708533"/>
            <a:ext cx="7426105" cy="302345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>
            <p:ph type="title"/>
          </p:nvPr>
        </p:nvSpPr>
        <p:spPr>
          <a:xfrm>
            <a:off x="539551" y="372754"/>
            <a:ext cx="756477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400"/>
              <a:t>How to reduce coupling 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204" name="Google Shape;204;p18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205" name="Google Shape;205;p18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Une image contenant texte, carte&#10;&#10;Description générée automatiquement" id="208" name="Google Shape;208;p18"/>
          <p:cNvPicPr preferRelativeResize="0"/>
          <p:nvPr/>
        </p:nvPicPr>
        <p:blipFill rotWithShape="1">
          <a:blip r:embed="rId3">
            <a:alphaModFix/>
          </a:blip>
          <a:srcRect b="0" l="0" r="0" t="73800"/>
          <a:stretch/>
        </p:blipFill>
        <p:spPr>
          <a:xfrm>
            <a:off x="489365" y="1321430"/>
            <a:ext cx="8187090" cy="334507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 txBox="1"/>
          <p:nvPr/>
        </p:nvSpPr>
        <p:spPr>
          <a:xfrm>
            <a:off x="539551" y="372754"/>
            <a:ext cx="756477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44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How to reduce coupling ?</a:t>
            </a:r>
            <a:endParaRPr b="0" i="0" sz="44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539551" y="372754"/>
            <a:ext cx="756477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400"/>
              <a:t>How to reduce coupling ?</a:t>
            </a:r>
            <a:endParaRPr/>
          </a:p>
        </p:txBody>
      </p:sp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229390" y="1203598"/>
            <a:ext cx="8618284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fr-FR" sz="2000"/>
              <a:t>Dependency Inversion Principle</a:t>
            </a:r>
            <a:r>
              <a:rPr lang="fr-FR" sz="2000"/>
              <a:t> 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	</a:t>
            </a:r>
            <a:r>
              <a:rPr i="1" lang="fr-FR"/>
              <a:t>“Dependencies refer only to abstractions, not to concretions”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Rely on </a:t>
            </a:r>
            <a:r>
              <a:rPr b="1" lang="fr-FR" sz="2000"/>
              <a:t>interfaces</a:t>
            </a:r>
            <a:r>
              <a:rPr lang="fr-FR" sz="2000"/>
              <a:t> or </a:t>
            </a:r>
            <a:r>
              <a:rPr b="1" lang="fr-FR" sz="2000"/>
              <a:t>abstract classes</a:t>
            </a:r>
            <a:r>
              <a:rPr lang="fr-FR" sz="2000"/>
              <a:t> rather than concrete classes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</a:pPr>
            <a:r>
              <a:rPr lang="fr-FR" sz="2000"/>
              <a:t>Use </a:t>
            </a:r>
            <a:r>
              <a:rPr b="1" lang="fr-FR" sz="2000"/>
              <a:t>creational design pattern</a:t>
            </a:r>
            <a:r>
              <a:rPr lang="fr-FR" sz="2000"/>
              <a:t> like Factory and Abstract Factory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Other kind of solutions based on design patterns (Proxy, Publish / suscribe), Java Service Provider…</a:t>
            </a:r>
            <a:endParaRPr/>
          </a:p>
        </p:txBody>
      </p:sp>
      <p:sp>
        <p:nvSpPr>
          <p:cNvPr id="216" name="Google Shape;216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217" name="Google Shape;217;p19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218" name="Google Shape;218;p19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type="title"/>
          </p:nvPr>
        </p:nvSpPr>
        <p:spPr>
          <a:xfrm>
            <a:off x="539551" y="372754"/>
            <a:ext cx="756477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400"/>
              <a:t>How to reduce coupling ?</a:t>
            </a:r>
            <a:endParaRPr/>
          </a:p>
        </p:txBody>
      </p:sp>
      <p:sp>
        <p:nvSpPr>
          <p:cNvPr id="226" name="Google Shape;226;p20"/>
          <p:cNvSpPr txBox="1"/>
          <p:nvPr>
            <p:ph idx="1" type="body"/>
          </p:nvPr>
        </p:nvSpPr>
        <p:spPr>
          <a:xfrm>
            <a:off x="229390" y="1491630"/>
            <a:ext cx="8618284" cy="3384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Still some dependencies, but we </a:t>
            </a:r>
            <a:r>
              <a:rPr b="1" lang="fr-FR" sz="2000"/>
              <a:t>reduce coupling</a:t>
            </a:r>
            <a:r>
              <a:rPr lang="fr-FR" sz="2000"/>
              <a:t> by following Dependency Inversion Principle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We see that there is link between </a:t>
            </a:r>
            <a:r>
              <a:rPr b="1" lang="fr-FR" sz="2000"/>
              <a:t>flow of control</a:t>
            </a:r>
            <a:r>
              <a:rPr lang="fr-FR" sz="2000"/>
              <a:t> and </a:t>
            </a:r>
            <a:r>
              <a:rPr b="1" lang="fr-FR" sz="2000"/>
              <a:t>coupling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We are on the road of building a </a:t>
            </a:r>
            <a:r>
              <a:rPr b="1" lang="fr-FR" sz="2000"/>
              <a:t>plugin architecture</a:t>
            </a:r>
            <a:r>
              <a:rPr lang="fr-FR" sz="2000"/>
              <a:t>, which is low coupling architecture</a:t>
            </a:r>
            <a:endParaRPr sz="20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227" name="Google Shape;227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228" name="Google Shape;228;p20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229" name="Google Shape;229;p20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idx="1" type="body"/>
          </p:nvPr>
        </p:nvSpPr>
        <p:spPr>
          <a:xfrm>
            <a:off x="395536" y="3435846"/>
            <a:ext cx="8352928" cy="1045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400"/>
              <a:t>Effets de bord ?</a:t>
            </a:r>
            <a:endParaRPr sz="2400"/>
          </a:p>
        </p:txBody>
      </p:sp>
      <p:sp>
        <p:nvSpPr>
          <p:cNvPr id="43" name="Google Shape;43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44" name="Google Shape;44;p1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45" name="Google Shape;45;p1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828129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7" name="Google Shape;237;p21"/>
          <p:cNvSpPr txBox="1"/>
          <p:nvPr>
            <p:ph idx="4294967295" type="ctrTitle"/>
          </p:nvPr>
        </p:nvSpPr>
        <p:spPr>
          <a:xfrm>
            <a:off x="685800" y="224504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96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rPr>
              <a:t>Tell me</a:t>
            </a:r>
            <a:endParaRPr b="0" i="0" sz="5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38" name="Google Shape;238;p21"/>
          <p:cNvSpPr txBox="1"/>
          <p:nvPr>
            <p:ph idx="4294967295" type="subTitle"/>
          </p:nvPr>
        </p:nvSpPr>
        <p:spPr>
          <a:xfrm>
            <a:off x="685800" y="1577350"/>
            <a:ext cx="77880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1" i="0" lang="fr-FR" sz="36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How to go further ?</a:t>
            </a:r>
            <a:endParaRPr b="0" i="0" sz="18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0" i="0" lang="fr-FR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Does BudgetModule should be responsible of calling BankFactory ?</a:t>
            </a:r>
            <a:endParaRPr b="1" i="0" sz="60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3684518"/>
            <a:ext cx="6548780" cy="1067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/>
              <a:t>Control flow</a:t>
            </a:r>
            <a:endParaRPr/>
          </a:p>
        </p:txBody>
      </p:sp>
      <p:sp>
        <p:nvSpPr>
          <p:cNvPr id="246" name="Google Shape;246;p22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Better than the Eminem’s flow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fr-FR" sz="96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3</a:t>
            </a:r>
            <a:endParaRPr b="0" i="0" sz="96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096" y="1385926"/>
            <a:ext cx="2610276" cy="3363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4" name="Google Shape;254;p23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96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rPr>
              <a:t>Tell me</a:t>
            </a:r>
            <a:endParaRPr b="0" i="0" sz="5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55" name="Google Shape;255;p23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1" i="0" lang="fr-FR" sz="36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What is control flow ?</a:t>
            </a:r>
            <a:endParaRPr b="0" i="0" sz="18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0" i="0" lang="fr-FR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Or flow of execution</a:t>
            </a:r>
            <a:endParaRPr b="1" i="0" sz="60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>
            <p:ph type="title"/>
          </p:nvPr>
        </p:nvSpPr>
        <p:spPr>
          <a:xfrm>
            <a:off x="922000" y="483518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5400"/>
              <a:t>The </a:t>
            </a:r>
            <a:r>
              <a:rPr lang="fr-FR" sz="5400">
                <a:solidFill>
                  <a:srgbClr val="FFB600"/>
                </a:solidFill>
              </a:rPr>
              <a:t>control</a:t>
            </a:r>
            <a:r>
              <a:rPr lang="fr-FR" sz="5400"/>
              <a:t> flow</a:t>
            </a:r>
            <a:endParaRPr/>
          </a:p>
        </p:txBody>
      </p:sp>
      <p:sp>
        <p:nvSpPr>
          <p:cNvPr id="262" name="Google Shape;262;p24"/>
          <p:cNvSpPr txBox="1"/>
          <p:nvPr>
            <p:ph idx="1" type="body"/>
          </p:nvPr>
        </p:nvSpPr>
        <p:spPr>
          <a:xfrm>
            <a:off x="395536" y="1707654"/>
            <a:ext cx="8352928" cy="27020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fr-FR" sz="2400"/>
              <a:t>It’s the way and the order of how the software pieces are executed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Software pieces : statements, functions, code blocks, software components…)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fr-FR" sz="2400"/>
              <a:t>Unclear flow of control</a:t>
            </a:r>
            <a:r>
              <a:rPr lang="fr-FR" sz="2400"/>
              <a:t> led to </a:t>
            </a:r>
            <a:r>
              <a:rPr b="1" lang="fr-FR" sz="2400"/>
              <a:t>unmaintainable program</a:t>
            </a:r>
            <a:endParaRPr sz="2400"/>
          </a:p>
        </p:txBody>
      </p:sp>
      <p:sp>
        <p:nvSpPr>
          <p:cNvPr id="263" name="Google Shape;263;p2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264" name="Google Shape;264;p24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265" name="Google Shape;265;p24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273" name="Google Shape;273;p25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274" name="Google Shape;274;p25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25"/>
          <p:cNvSpPr/>
          <p:nvPr/>
        </p:nvSpPr>
        <p:spPr>
          <a:xfrm>
            <a:off x="1533736" y="838403"/>
            <a:ext cx="2949756" cy="3600400"/>
          </a:xfrm>
          <a:prstGeom prst="roundRect">
            <a:avLst>
              <a:gd fmla="val 16667" name="adj"/>
            </a:avLst>
          </a:prstGeom>
          <a:solidFill>
            <a:srgbClr val="FFB600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11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695C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2973896" y="999128"/>
            <a:ext cx="1301644" cy="3311088"/>
          </a:xfrm>
          <a:prstGeom prst="downArrow">
            <a:avLst>
              <a:gd fmla="val 50000" name="adj1"/>
              <a:gd fmla="val 42975" name="adj2"/>
            </a:avLst>
          </a:prstGeom>
          <a:solidFill>
            <a:srgbClr val="4C4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 rot="-5400000">
            <a:off x="2108998" y="2189413"/>
            <a:ext cx="3031397" cy="65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fr-FR" sz="28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Flow of control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3837992" y="1145860"/>
            <a:ext cx="2016224" cy="24593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3837992" y="2195696"/>
            <a:ext cx="2016224" cy="24593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3852860" y="3328740"/>
            <a:ext cx="2016224" cy="24593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715700" y="838404"/>
            <a:ext cx="1423800" cy="864096"/>
            <a:chOff x="3490737" y="1374053"/>
            <a:chExt cx="1423800" cy="1423800"/>
          </a:xfrm>
        </p:grpSpPr>
        <p:sp>
          <p:nvSpPr>
            <p:cNvPr id="284" name="Google Shape;284;p25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-FR" sz="18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Library 1</a:t>
              </a:r>
              <a:endParaRPr b="1" i="0" sz="18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86" name="Google Shape;286;p25"/>
          <p:cNvGrpSpPr/>
          <p:nvPr/>
        </p:nvGrpSpPr>
        <p:grpSpPr>
          <a:xfrm>
            <a:off x="5697012" y="1898690"/>
            <a:ext cx="1423800" cy="864096"/>
            <a:chOff x="3490737" y="1374053"/>
            <a:chExt cx="1423800" cy="1423800"/>
          </a:xfrm>
        </p:grpSpPr>
        <p:sp>
          <p:nvSpPr>
            <p:cNvPr id="287" name="Google Shape;287;p25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88" name="Google Shape;288;p25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-FR" sz="18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Library 2</a:t>
              </a:r>
              <a:endParaRPr b="1" i="0" sz="18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289" name="Google Shape;289;p25"/>
          <p:cNvGrpSpPr/>
          <p:nvPr/>
        </p:nvGrpSpPr>
        <p:grpSpPr>
          <a:xfrm>
            <a:off x="5697012" y="3019660"/>
            <a:ext cx="1423800" cy="864096"/>
            <a:chOff x="3490737" y="1374053"/>
            <a:chExt cx="1423800" cy="1423800"/>
          </a:xfrm>
        </p:grpSpPr>
        <p:sp>
          <p:nvSpPr>
            <p:cNvPr id="290" name="Google Shape;290;p25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91" name="Google Shape;291;p25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-FR" sz="18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Library 3</a:t>
              </a:r>
              <a:endParaRPr b="1" i="0" sz="18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292" name="Google Shape;292;p25"/>
          <p:cNvSpPr/>
          <p:nvPr/>
        </p:nvSpPr>
        <p:spPr>
          <a:xfrm>
            <a:off x="1533735" y="2161549"/>
            <a:ext cx="18002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Program’s code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922000" y="483518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5400"/>
              <a:t>The flow of </a:t>
            </a:r>
            <a:r>
              <a:rPr lang="fr-FR" sz="5400">
                <a:solidFill>
                  <a:srgbClr val="FFB600"/>
                </a:solidFill>
              </a:rPr>
              <a:t>control</a:t>
            </a:r>
            <a:endParaRPr sz="5400"/>
          </a:p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395536" y="1707654"/>
            <a:ext cx="8352928" cy="2016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Should be compared to data flow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Should be compared to the direction of the dependencies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299" name="Google Shape;299;p2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301" name="Google Shape;301;p26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ctrTitle"/>
          </p:nvPr>
        </p:nvSpPr>
        <p:spPr>
          <a:xfrm>
            <a:off x="467544" y="2726342"/>
            <a:ext cx="8304681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r>
              <a:rPr lang="fr-FR"/>
              <a:t>Inversion of Control (IoC)</a:t>
            </a:r>
            <a:endParaRPr/>
          </a:p>
        </p:txBody>
      </p:sp>
      <p:sp>
        <p:nvSpPr>
          <p:cNvPr id="309" name="Google Shape;309;p27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Don’t call us, we’ll call you</a:t>
            </a:r>
            <a:endParaRPr/>
          </a:p>
        </p:txBody>
      </p:sp>
      <p:sp>
        <p:nvSpPr>
          <p:cNvPr id="310" name="Google Shape;310;p27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fr-FR" sz="96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4</a:t>
            </a:r>
            <a:endParaRPr b="0" i="0" sz="96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11" name="Google Shape;3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843558"/>
            <a:ext cx="4691736" cy="15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607629" y="411510"/>
            <a:ext cx="5980595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400"/>
              <a:t>Reduce coupling</a:t>
            </a:r>
            <a:endParaRPr/>
          </a:p>
        </p:txBody>
      </p:sp>
      <p:sp>
        <p:nvSpPr>
          <p:cNvPr id="317" name="Google Shape;317;p28"/>
          <p:cNvSpPr txBox="1"/>
          <p:nvPr>
            <p:ph idx="1" type="body"/>
          </p:nvPr>
        </p:nvSpPr>
        <p:spPr>
          <a:xfrm>
            <a:off x="395536" y="1275606"/>
            <a:ext cx="8287619" cy="3384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In nominal case, application is responsible of the </a:t>
            </a:r>
            <a:r>
              <a:rPr b="1" lang="fr-FR" sz="2400"/>
              <a:t>flow of control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fr-FR" sz="2400"/>
              <a:t>This responsibility create dependencies</a:t>
            </a:r>
            <a:r>
              <a:rPr lang="fr-FR" sz="2400"/>
              <a:t> between the program and the different parts of it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A good way to reduce dependencies even more is to </a:t>
            </a:r>
            <a:r>
              <a:rPr b="1" lang="fr-FR" sz="2400"/>
              <a:t>delegate the flow of control to a third party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318" name="Google Shape;318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319" name="Google Shape;319;p28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320" name="Google Shape;320;p28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607629" y="411510"/>
            <a:ext cx="5980595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400"/>
              <a:t>Inversion of Control</a:t>
            </a:r>
            <a:endParaRPr/>
          </a:p>
        </p:txBody>
      </p:sp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395536" y="1419622"/>
            <a:ext cx="8287619" cy="3096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Delegate the flow of control to a third party is the principle of </a:t>
            </a:r>
            <a:r>
              <a:rPr b="1" lang="fr-FR" sz="2400">
                <a:latin typeface="Raleway"/>
                <a:ea typeface="Raleway"/>
                <a:cs typeface="Raleway"/>
                <a:sym typeface="Raleway"/>
              </a:rPr>
              <a:t>Inversion Of Control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Inversion of Control is an </a:t>
            </a:r>
            <a:r>
              <a:rPr b="1" lang="fr-FR" sz="2400">
                <a:latin typeface="Raleway"/>
                <a:ea typeface="Raleway"/>
                <a:cs typeface="Raleway"/>
                <a:sym typeface="Raleway"/>
              </a:rPr>
              <a:t>architectural pattern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330" name="Google Shape;330;p29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331" name="Google Shape;331;p29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484170" y="1070704"/>
            <a:ext cx="2445702" cy="3600400"/>
          </a:xfrm>
          <a:prstGeom prst="roundRect">
            <a:avLst>
              <a:gd fmla="val 16667" name="adj"/>
            </a:avLst>
          </a:prstGeom>
          <a:solidFill>
            <a:srgbClr val="FFB600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11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695C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2284372" y="1378161"/>
            <a:ext cx="1080120" cy="24593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2284372" y="2427997"/>
            <a:ext cx="1080120" cy="24593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2299240" y="3561041"/>
            <a:ext cx="1065252" cy="24593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30"/>
          <p:cNvGrpSpPr/>
          <p:nvPr/>
        </p:nvGrpSpPr>
        <p:grpSpPr>
          <a:xfrm>
            <a:off x="3201789" y="1070704"/>
            <a:ext cx="956852" cy="864096"/>
            <a:chOff x="3490737" y="1374053"/>
            <a:chExt cx="1423800" cy="1423800"/>
          </a:xfrm>
        </p:grpSpPr>
        <p:sp>
          <p:nvSpPr>
            <p:cNvPr id="344" name="Google Shape;344;p30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Library 1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346" name="Google Shape;346;p30"/>
          <p:cNvGrpSpPr/>
          <p:nvPr/>
        </p:nvGrpSpPr>
        <p:grpSpPr>
          <a:xfrm>
            <a:off x="3183101" y="2130990"/>
            <a:ext cx="973956" cy="864096"/>
            <a:chOff x="3490737" y="1374053"/>
            <a:chExt cx="1423800" cy="1423800"/>
          </a:xfrm>
        </p:grpSpPr>
        <p:sp>
          <p:nvSpPr>
            <p:cNvPr id="347" name="Google Shape;347;p30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348" name="Google Shape;348;p30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Library 2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349" name="Google Shape;349;p30"/>
          <p:cNvGrpSpPr/>
          <p:nvPr/>
        </p:nvGrpSpPr>
        <p:grpSpPr>
          <a:xfrm>
            <a:off x="3183101" y="3251960"/>
            <a:ext cx="956852" cy="864096"/>
            <a:chOff x="3490737" y="1374053"/>
            <a:chExt cx="1423800" cy="1423800"/>
          </a:xfrm>
        </p:grpSpPr>
        <p:sp>
          <p:nvSpPr>
            <p:cNvPr id="350" name="Google Shape;350;p30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351" name="Google Shape;351;p30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Library 3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352" name="Google Shape;352;p30"/>
          <p:cNvSpPr/>
          <p:nvPr/>
        </p:nvSpPr>
        <p:spPr>
          <a:xfrm>
            <a:off x="431597" y="2393850"/>
            <a:ext cx="18002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code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1564292" y="1231428"/>
            <a:ext cx="1301644" cy="3439675"/>
          </a:xfrm>
          <a:prstGeom prst="downArrow">
            <a:avLst>
              <a:gd fmla="val 50000" name="adj1"/>
              <a:gd fmla="val 42975" name="adj2"/>
            </a:avLst>
          </a:prstGeom>
          <a:solidFill>
            <a:srgbClr val="4C4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 rot="-5400000">
            <a:off x="635105" y="2486006"/>
            <a:ext cx="3159984" cy="65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Flow of control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6119482" y="1070703"/>
            <a:ext cx="2520281" cy="3600400"/>
          </a:xfrm>
          <a:prstGeom prst="roundRect">
            <a:avLst>
              <a:gd fmla="val 16667" name="adj"/>
            </a:avLst>
          </a:prstGeom>
          <a:solidFill>
            <a:srgbClr val="FFB600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11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695C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5615427" y="1378160"/>
            <a:ext cx="1080120" cy="24593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5615427" y="2427996"/>
            <a:ext cx="1080120" cy="24593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0"/>
          <p:cNvSpPr/>
          <p:nvPr/>
        </p:nvSpPr>
        <p:spPr>
          <a:xfrm>
            <a:off x="5630295" y="3561040"/>
            <a:ext cx="1065252" cy="24593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30"/>
          <p:cNvGrpSpPr/>
          <p:nvPr/>
        </p:nvGrpSpPr>
        <p:grpSpPr>
          <a:xfrm>
            <a:off x="4644008" y="1070705"/>
            <a:ext cx="1224818" cy="864096"/>
            <a:chOff x="3490737" y="1374053"/>
            <a:chExt cx="1423800" cy="1423800"/>
          </a:xfrm>
        </p:grpSpPr>
        <p:sp>
          <p:nvSpPr>
            <p:cNvPr id="360" name="Google Shape;360;p30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361" name="Google Shape;361;p30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Application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code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362" name="Google Shape;362;p30"/>
          <p:cNvGrpSpPr/>
          <p:nvPr/>
        </p:nvGrpSpPr>
        <p:grpSpPr>
          <a:xfrm>
            <a:off x="4622116" y="2130991"/>
            <a:ext cx="1246711" cy="864096"/>
            <a:chOff x="3490737" y="1374053"/>
            <a:chExt cx="1423800" cy="1423800"/>
          </a:xfrm>
        </p:grpSpPr>
        <p:sp>
          <p:nvSpPr>
            <p:cNvPr id="363" name="Google Shape;363;p30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364" name="Google Shape;364;p30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Application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code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Google Shape;365;p30"/>
          <p:cNvGrpSpPr/>
          <p:nvPr/>
        </p:nvGrpSpPr>
        <p:grpSpPr>
          <a:xfrm>
            <a:off x="4625320" y="3251961"/>
            <a:ext cx="1224818" cy="864096"/>
            <a:chOff x="3490737" y="1374053"/>
            <a:chExt cx="1423800" cy="1423800"/>
          </a:xfrm>
        </p:grpSpPr>
        <p:sp>
          <p:nvSpPr>
            <p:cNvPr id="366" name="Google Shape;366;p30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367" name="Google Shape;367;p30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Application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code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30"/>
          <p:cNvSpPr/>
          <p:nvPr/>
        </p:nvSpPr>
        <p:spPr>
          <a:xfrm>
            <a:off x="6878318" y="2393849"/>
            <a:ext cx="18002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6185991" y="1231427"/>
            <a:ext cx="1301644" cy="3439675"/>
          </a:xfrm>
          <a:prstGeom prst="downArrow">
            <a:avLst>
              <a:gd fmla="val 50000" name="adj1"/>
              <a:gd fmla="val 42975" name="adj2"/>
            </a:avLst>
          </a:prstGeom>
          <a:solidFill>
            <a:srgbClr val="4C4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0"/>
          <p:cNvSpPr txBox="1"/>
          <p:nvPr/>
        </p:nvSpPr>
        <p:spPr>
          <a:xfrm rot="-5400000">
            <a:off x="5256805" y="2486006"/>
            <a:ext cx="3159984" cy="65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Flow of control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30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372" name="Google Shape;372;p30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30"/>
          <p:cNvSpPr txBox="1"/>
          <p:nvPr>
            <p:ph type="title"/>
          </p:nvPr>
        </p:nvSpPr>
        <p:spPr>
          <a:xfrm>
            <a:off x="1331640" y="306556"/>
            <a:ext cx="2380195" cy="642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000"/>
              <a:t>Libraries</a:t>
            </a:r>
            <a:endParaRPr/>
          </a:p>
        </p:txBody>
      </p:sp>
      <p:sp>
        <p:nvSpPr>
          <p:cNvPr id="376" name="Google Shape;376;p30"/>
          <p:cNvSpPr txBox="1"/>
          <p:nvPr/>
        </p:nvSpPr>
        <p:spPr>
          <a:xfrm>
            <a:off x="5292080" y="306556"/>
            <a:ext cx="2380195" cy="642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40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IoC</a:t>
            </a:r>
            <a:endParaRPr b="0" i="0" sz="40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type="title"/>
          </p:nvPr>
        </p:nvSpPr>
        <p:spPr>
          <a:xfrm>
            <a:off x="922000" y="483518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5400"/>
              <a:t>Agenda</a:t>
            </a:r>
            <a:endParaRPr/>
          </a:p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570652" y="1575354"/>
            <a:ext cx="8208900" cy="27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 strike="sngStrike"/>
              <a:t>1. Modularity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2. Coupling and dependency</a:t>
            </a:r>
            <a:endParaRPr sz="2400" strike="sngStrike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3. Control Flow</a:t>
            </a:r>
            <a:endParaRPr sz="24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4. Inversion of control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5. Dependency injection</a:t>
            </a:r>
            <a:endParaRPr sz="2400"/>
          </a:p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56" name="Google Shape;56;p4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57" name="Google Shape;57;p4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/>
          <p:nvPr>
            <p:ph type="title"/>
          </p:nvPr>
        </p:nvSpPr>
        <p:spPr>
          <a:xfrm>
            <a:off x="607629" y="411510"/>
            <a:ext cx="5980595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400"/>
              <a:t>IoC implementations</a:t>
            </a:r>
            <a:endParaRPr/>
          </a:p>
        </p:txBody>
      </p:sp>
      <p:sp>
        <p:nvSpPr>
          <p:cNvPr id="382" name="Google Shape;382;p31"/>
          <p:cNvSpPr txBox="1"/>
          <p:nvPr>
            <p:ph idx="1" type="body"/>
          </p:nvPr>
        </p:nvSpPr>
        <p:spPr>
          <a:xfrm>
            <a:off x="395536" y="1419622"/>
            <a:ext cx="8287619" cy="3096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Several design patterns implement the IoC pattern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sz="2400"/>
              <a:t>Dependency injection Container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sz="2400"/>
              <a:t>Scheduler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sz="2400"/>
              <a:t>Service locator (JNDI for Java)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</a:pPr>
            <a:r>
              <a:rPr lang="fr-FR" sz="2400"/>
              <a:t>The most used pattern is Dependency injection (DI)</a:t>
            </a:r>
            <a:endParaRPr/>
          </a:p>
        </p:txBody>
      </p:sp>
      <p:sp>
        <p:nvSpPr>
          <p:cNvPr id="383" name="Google Shape;383;p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384" name="Google Shape;384;p31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385" name="Google Shape;385;p31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ctrTitle"/>
          </p:nvPr>
        </p:nvSpPr>
        <p:spPr>
          <a:xfrm>
            <a:off x="467544" y="2726342"/>
            <a:ext cx="8304681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r>
              <a:rPr lang="fr-FR"/>
              <a:t>Dependency Injection (DI)</a:t>
            </a:r>
            <a:endParaRPr/>
          </a:p>
        </p:txBody>
      </p:sp>
      <p:sp>
        <p:nvSpPr>
          <p:cNvPr id="393" name="Google Shape;393;p32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Petite piqure de rappel</a:t>
            </a:r>
            <a:endParaRPr/>
          </a:p>
        </p:txBody>
      </p:sp>
      <p:sp>
        <p:nvSpPr>
          <p:cNvPr id="394" name="Google Shape;394;p32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fr-FR" sz="96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5</a:t>
            </a:r>
            <a:endParaRPr b="0" i="0" sz="96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95" name="Google Shape;3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339502"/>
            <a:ext cx="1656184" cy="273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fr-FR"/>
              <a:t>Dependency Injection is an implementation of IoC where the dependencies are dynamically injected at runtime</a:t>
            </a:r>
            <a:endParaRPr/>
          </a:p>
        </p:txBody>
      </p:sp>
      <p:sp>
        <p:nvSpPr>
          <p:cNvPr id="401" name="Google Shape;401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>
            <p:ph type="title"/>
          </p:nvPr>
        </p:nvSpPr>
        <p:spPr>
          <a:xfrm>
            <a:off x="607629" y="411510"/>
            <a:ext cx="69166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400"/>
              <a:t>Dependency Injection</a:t>
            </a:r>
            <a:endParaRPr/>
          </a:p>
        </p:txBody>
      </p:sp>
      <p:sp>
        <p:nvSpPr>
          <p:cNvPr id="407" name="Google Shape;407;p3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408" name="Google Shape;408;p34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409" name="Google Shape;409;p34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s://cdn-images-1.medium.com/max/2000/1*TF-VdAgPfcD497kAW77Ukg.png" id="412" name="Google Shape;4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491630"/>
            <a:ext cx="8204810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>
            <p:ph type="title"/>
          </p:nvPr>
        </p:nvSpPr>
        <p:spPr>
          <a:xfrm>
            <a:off x="607629" y="411510"/>
            <a:ext cx="69166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400"/>
              <a:t>Dependency Injection</a:t>
            </a:r>
            <a:endParaRPr/>
          </a:p>
        </p:txBody>
      </p:sp>
      <p:sp>
        <p:nvSpPr>
          <p:cNvPr id="418" name="Google Shape;418;p3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419" name="Google Shape;419;p35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420" name="Google Shape;420;p35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RÃ©sultat de recherche d'images pour &quot;dependency injection&quot;" id="423" name="Google Shape;4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1635646"/>
            <a:ext cx="4752528" cy="252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/>
          <p:nvPr/>
        </p:nvSpPr>
        <p:spPr>
          <a:xfrm flipH="1" rot="-5400000">
            <a:off x="5305950" y="2554335"/>
            <a:ext cx="570460" cy="2428907"/>
          </a:xfrm>
          <a:prstGeom prst="downArrow">
            <a:avLst>
              <a:gd fmla="val 50000" name="adj1"/>
              <a:gd fmla="val 37227" name="adj2"/>
            </a:avLst>
          </a:prstGeom>
          <a:solidFill>
            <a:srgbClr val="4C4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 flipH="1">
            <a:off x="4376726" y="3626164"/>
            <a:ext cx="2322724" cy="285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Create &amp; assemble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6"/>
          <p:cNvSpPr txBox="1"/>
          <p:nvPr>
            <p:ph type="title"/>
          </p:nvPr>
        </p:nvSpPr>
        <p:spPr>
          <a:xfrm>
            <a:off x="607629" y="411510"/>
            <a:ext cx="69166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4400"/>
              <a:t>Dependency Injection</a:t>
            </a:r>
            <a:endParaRPr/>
          </a:p>
        </p:txBody>
      </p:sp>
      <p:sp>
        <p:nvSpPr>
          <p:cNvPr id="431" name="Google Shape;431;p3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432" name="Google Shape;432;p36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433" name="Google Shape;433;p36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36"/>
          <p:cNvSpPr/>
          <p:nvPr/>
        </p:nvSpPr>
        <p:spPr>
          <a:xfrm>
            <a:off x="484172" y="1296804"/>
            <a:ext cx="1495542" cy="1130930"/>
          </a:xfrm>
          <a:prstGeom prst="roundRect">
            <a:avLst>
              <a:gd fmla="val 16667" name="adj"/>
            </a:avLst>
          </a:prstGeom>
          <a:solidFill>
            <a:srgbClr val="FFB600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11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695C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437" name="Google Shape;437;p36"/>
          <p:cNvGrpSpPr/>
          <p:nvPr/>
        </p:nvGrpSpPr>
        <p:grpSpPr>
          <a:xfrm>
            <a:off x="3750160" y="1462055"/>
            <a:ext cx="956852" cy="864096"/>
            <a:chOff x="3490737" y="1374053"/>
            <a:chExt cx="1423800" cy="1423800"/>
          </a:xfrm>
        </p:grpSpPr>
        <p:sp>
          <p:nvSpPr>
            <p:cNvPr id="438" name="Google Shape;438;p36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39" name="Google Shape;439;p36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Class A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440" name="Google Shape;440;p36"/>
          <p:cNvGrpSpPr/>
          <p:nvPr/>
        </p:nvGrpSpPr>
        <p:grpSpPr>
          <a:xfrm>
            <a:off x="5652120" y="1462689"/>
            <a:ext cx="973956" cy="864096"/>
            <a:chOff x="3490737" y="1374053"/>
            <a:chExt cx="1423800" cy="1423800"/>
          </a:xfrm>
        </p:grpSpPr>
        <p:sp>
          <p:nvSpPr>
            <p:cNvPr id="441" name="Google Shape;441;p36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42" name="Google Shape;442;p36"/>
            <p:cNvSpPr txBox="1"/>
            <p:nvPr/>
          </p:nvSpPr>
          <p:spPr>
            <a:xfrm>
              <a:off x="3490737" y="1374055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Class B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443" name="Google Shape;443;p36"/>
          <p:cNvGrpSpPr/>
          <p:nvPr/>
        </p:nvGrpSpPr>
        <p:grpSpPr>
          <a:xfrm>
            <a:off x="7575588" y="1446719"/>
            <a:ext cx="956852" cy="864096"/>
            <a:chOff x="3490737" y="1374053"/>
            <a:chExt cx="1423800" cy="1423800"/>
          </a:xfrm>
        </p:grpSpPr>
        <p:sp>
          <p:nvSpPr>
            <p:cNvPr id="444" name="Google Shape;444;p36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45" name="Google Shape;445;p36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Class C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446" name="Google Shape;446;p36"/>
          <p:cNvSpPr/>
          <p:nvPr/>
        </p:nvSpPr>
        <p:spPr>
          <a:xfrm>
            <a:off x="491606" y="1694683"/>
            <a:ext cx="14806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6"/>
          <p:cNvSpPr/>
          <p:nvPr/>
        </p:nvSpPr>
        <p:spPr>
          <a:xfrm flipH="1" rot="-5400000">
            <a:off x="4898840" y="1426052"/>
            <a:ext cx="570460" cy="936107"/>
          </a:xfrm>
          <a:prstGeom prst="downArrow">
            <a:avLst>
              <a:gd fmla="val 50000" name="adj1"/>
              <a:gd fmla="val 37227" name="adj2"/>
            </a:avLst>
          </a:prstGeom>
          <a:solidFill>
            <a:srgbClr val="4C4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 flipH="1">
            <a:off x="4716001" y="1751488"/>
            <a:ext cx="829924" cy="285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Uses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6"/>
          <p:cNvSpPr/>
          <p:nvPr/>
        </p:nvSpPr>
        <p:spPr>
          <a:xfrm flipH="1" rot="-5400000">
            <a:off x="6808900" y="1426684"/>
            <a:ext cx="570460" cy="936107"/>
          </a:xfrm>
          <a:prstGeom prst="downArrow">
            <a:avLst>
              <a:gd fmla="val 50000" name="adj1"/>
              <a:gd fmla="val 37227" name="adj2"/>
            </a:avLst>
          </a:prstGeom>
          <a:solidFill>
            <a:srgbClr val="4C4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6"/>
          <p:cNvSpPr txBox="1"/>
          <p:nvPr/>
        </p:nvSpPr>
        <p:spPr>
          <a:xfrm flipH="1">
            <a:off x="6626076" y="1752113"/>
            <a:ext cx="829924" cy="285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Uses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6"/>
          <p:cNvSpPr/>
          <p:nvPr/>
        </p:nvSpPr>
        <p:spPr>
          <a:xfrm flipH="1" rot="-5400000">
            <a:off x="2576237" y="1012986"/>
            <a:ext cx="570460" cy="1763505"/>
          </a:xfrm>
          <a:prstGeom prst="downArrow">
            <a:avLst>
              <a:gd fmla="val 50000" name="adj1"/>
              <a:gd fmla="val 37227" name="adj2"/>
            </a:avLst>
          </a:prstGeom>
          <a:solidFill>
            <a:srgbClr val="4C4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6"/>
          <p:cNvSpPr txBox="1"/>
          <p:nvPr/>
        </p:nvSpPr>
        <p:spPr>
          <a:xfrm flipH="1">
            <a:off x="1979703" y="1752113"/>
            <a:ext cx="1657322" cy="285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Uses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6"/>
          <p:cNvSpPr/>
          <p:nvPr/>
        </p:nvSpPr>
        <p:spPr>
          <a:xfrm>
            <a:off x="476737" y="3219822"/>
            <a:ext cx="1495542" cy="1130930"/>
          </a:xfrm>
          <a:prstGeom prst="roundRect">
            <a:avLst>
              <a:gd fmla="val 16667" name="adj"/>
            </a:avLst>
          </a:prstGeom>
          <a:solidFill>
            <a:srgbClr val="FFB600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11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695C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54" name="Google Shape;454;p36"/>
          <p:cNvSpPr/>
          <p:nvPr/>
        </p:nvSpPr>
        <p:spPr>
          <a:xfrm>
            <a:off x="499041" y="3585232"/>
            <a:ext cx="14806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6"/>
          <p:cNvSpPr/>
          <p:nvPr/>
        </p:nvSpPr>
        <p:spPr>
          <a:xfrm flipH="1" rot="5400000">
            <a:off x="2396906" y="3047550"/>
            <a:ext cx="570460" cy="1475475"/>
          </a:xfrm>
          <a:prstGeom prst="downArrow">
            <a:avLst>
              <a:gd fmla="val 50000" name="adj1"/>
              <a:gd fmla="val 37227" name="adj2"/>
            </a:avLst>
          </a:prstGeom>
          <a:solidFill>
            <a:srgbClr val="4C4C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 flipH="1">
            <a:off x="2050575" y="3642673"/>
            <a:ext cx="1369292" cy="285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Inject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36"/>
          <p:cNvGrpSpPr/>
          <p:nvPr/>
        </p:nvGrpSpPr>
        <p:grpSpPr>
          <a:xfrm>
            <a:off x="3419872" y="3353239"/>
            <a:ext cx="956852" cy="864096"/>
            <a:chOff x="3490737" y="1374053"/>
            <a:chExt cx="1423800" cy="1423800"/>
          </a:xfrm>
        </p:grpSpPr>
        <p:sp>
          <p:nvSpPr>
            <p:cNvPr id="458" name="Google Shape;458;p36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59" name="Google Shape;459;p36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fr-FR" sz="2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DI</a:t>
              </a:r>
              <a:endParaRPr b="1" i="0" sz="2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460" name="Google Shape;460;p36"/>
          <p:cNvGrpSpPr/>
          <p:nvPr/>
        </p:nvGrpSpPr>
        <p:grpSpPr>
          <a:xfrm>
            <a:off x="6805633" y="2931790"/>
            <a:ext cx="811455" cy="717910"/>
            <a:chOff x="3490737" y="1374053"/>
            <a:chExt cx="1423800" cy="1423800"/>
          </a:xfrm>
        </p:grpSpPr>
        <p:sp>
          <p:nvSpPr>
            <p:cNvPr id="461" name="Google Shape;461;p36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62" name="Google Shape;462;p36"/>
            <p:cNvSpPr txBox="1"/>
            <p:nvPr/>
          </p:nvSpPr>
          <p:spPr>
            <a:xfrm>
              <a:off x="3490737" y="1374055"/>
              <a:ext cx="1423800" cy="1369429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Class A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463" name="Google Shape;463;p36"/>
          <p:cNvGrpSpPr/>
          <p:nvPr/>
        </p:nvGrpSpPr>
        <p:grpSpPr>
          <a:xfrm>
            <a:off x="7778488" y="3396851"/>
            <a:ext cx="825960" cy="717910"/>
            <a:chOff x="3490737" y="1374053"/>
            <a:chExt cx="1423800" cy="1423800"/>
          </a:xfrm>
        </p:grpSpPr>
        <p:sp>
          <p:nvSpPr>
            <p:cNvPr id="464" name="Google Shape;464;p36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65" name="Google Shape;465;p36"/>
            <p:cNvSpPr txBox="1"/>
            <p:nvPr/>
          </p:nvSpPr>
          <p:spPr>
            <a:xfrm>
              <a:off x="3490737" y="1374055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Class B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466" name="Google Shape;466;p36"/>
          <p:cNvGrpSpPr/>
          <p:nvPr/>
        </p:nvGrpSpPr>
        <p:grpSpPr>
          <a:xfrm>
            <a:off x="6805633" y="3860687"/>
            <a:ext cx="811455" cy="717910"/>
            <a:chOff x="3490737" y="1374053"/>
            <a:chExt cx="1423800" cy="1423800"/>
          </a:xfrm>
        </p:grpSpPr>
        <p:sp>
          <p:nvSpPr>
            <p:cNvPr id="467" name="Google Shape;467;p36"/>
            <p:cNvSpPr/>
            <p:nvPr/>
          </p:nvSpPr>
          <p:spPr>
            <a:xfrm>
              <a:off x="3490737" y="1374053"/>
              <a:ext cx="1423800" cy="1423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695C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68" name="Google Shape;468;p36"/>
            <p:cNvSpPr txBox="1"/>
            <p:nvPr/>
          </p:nvSpPr>
          <p:spPr>
            <a:xfrm>
              <a:off x="3490737" y="1374054"/>
              <a:ext cx="1423800" cy="1369430"/>
            </a:xfrm>
            <a:prstGeom prst="rect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fr-FR" sz="1400" u="none" cap="none" strike="noStrik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Class C</a:t>
              </a:r>
              <a:endParaRPr b="1" i="0" sz="1400" u="none" cap="none" strike="noStrike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idx="1" type="body"/>
          </p:nvPr>
        </p:nvSpPr>
        <p:spPr>
          <a:xfrm>
            <a:off x="395536" y="1851670"/>
            <a:ext cx="8287619" cy="2736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fr-FR" sz="2400"/>
              <a:t>Reduce coupling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Reduce coupling between client and a given dependency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 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fr-FR" sz="2400"/>
              <a:t>Simplify application extension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Allows to plug different implementation of a given dependency (plugin mindset)</a:t>
            </a:r>
            <a:endParaRPr sz="2400"/>
          </a:p>
        </p:txBody>
      </p:sp>
      <p:sp>
        <p:nvSpPr>
          <p:cNvPr id="474" name="Google Shape;474;p3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475" name="Google Shape;475;p37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476" name="Google Shape;476;p37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37"/>
          <p:cNvSpPr txBox="1"/>
          <p:nvPr/>
        </p:nvSpPr>
        <p:spPr>
          <a:xfrm>
            <a:off x="607629" y="411510"/>
            <a:ext cx="720473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44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Why Dependency Injection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/>
          <p:nvPr>
            <p:ph idx="1" type="body"/>
          </p:nvPr>
        </p:nvSpPr>
        <p:spPr>
          <a:xfrm>
            <a:off x="395536" y="1779662"/>
            <a:ext cx="8356277" cy="3096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fr-FR" sz="2400"/>
              <a:t>Simplify unit testing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Provides different implementations according to the running context to be able to mock some external services, infrastructure component like database… Simplify mocking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1200"/>
              <a:t>  </a:t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fr-FR" sz="2400"/>
              <a:t>Cleaner code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Remove boilerplate code of creation and management of dependencies </a:t>
            </a:r>
            <a:endParaRPr sz="2400"/>
          </a:p>
        </p:txBody>
      </p:sp>
      <p:sp>
        <p:nvSpPr>
          <p:cNvPr id="485" name="Google Shape;485;p3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486" name="Google Shape;486;p38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487" name="Google Shape;487;p38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38"/>
          <p:cNvSpPr txBox="1"/>
          <p:nvPr/>
        </p:nvSpPr>
        <p:spPr>
          <a:xfrm>
            <a:off x="607629" y="411510"/>
            <a:ext cx="7204731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44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Why Dependency Injection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752215577_0_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96" name="Google Shape;496;g11752215577_0_0"/>
          <p:cNvSpPr txBox="1"/>
          <p:nvPr>
            <p:ph idx="4294967295" type="ctrTitle"/>
          </p:nvPr>
        </p:nvSpPr>
        <p:spPr>
          <a:xfrm>
            <a:off x="685800" y="224504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96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rPr>
              <a:t>Tell me</a:t>
            </a:r>
            <a:endParaRPr b="0" i="0" sz="5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97" name="Google Shape;497;g11752215577_0_0"/>
          <p:cNvSpPr txBox="1"/>
          <p:nvPr>
            <p:ph idx="4294967295" type="subTitle"/>
          </p:nvPr>
        </p:nvSpPr>
        <p:spPr>
          <a:xfrm>
            <a:off x="685800" y="1577350"/>
            <a:ext cx="77880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1" i="0" lang="fr-FR" sz="36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How to go further ?</a:t>
            </a:r>
            <a:endParaRPr b="0" i="0" sz="18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0" i="0" lang="fr-FR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Does BudgetModule should be responsible of calling BankFactory ?</a:t>
            </a:r>
            <a:endParaRPr b="1" i="0" sz="60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98" name="Google Shape;498;g11752215577_0_0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g1175221557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3684518"/>
            <a:ext cx="6548781" cy="1067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"/>
          <p:cNvSpPr txBox="1"/>
          <p:nvPr>
            <p:ph type="title"/>
          </p:nvPr>
        </p:nvSpPr>
        <p:spPr>
          <a:xfrm>
            <a:off x="922000" y="1272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/>
              <a:t>Credits</a:t>
            </a:r>
            <a:endParaRPr/>
          </a:p>
        </p:txBody>
      </p:sp>
      <p:sp>
        <p:nvSpPr>
          <p:cNvPr id="505" name="Google Shape;505;p51"/>
          <p:cNvSpPr txBox="1"/>
          <p:nvPr>
            <p:ph idx="1" type="body"/>
          </p:nvPr>
        </p:nvSpPr>
        <p:spPr>
          <a:xfrm>
            <a:off x="922000" y="2266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400"/>
              <a:t>Special thanks to all the people who made and released these awesome resources for free: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fr-FR" sz="2400"/>
              <a:t>Presentation template by </a:t>
            </a:r>
            <a:r>
              <a:rPr lang="fr-FR" sz="2400" u="sng">
                <a:solidFill>
                  <a:srgbClr val="FFB6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FFB6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 sz="2400"/>
              <a:t>Photographs by </a:t>
            </a:r>
            <a:r>
              <a:rPr lang="fr-FR" sz="2400" u="sng">
                <a:solidFill>
                  <a:srgbClr val="FFB6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2400" u="sng">
              <a:solidFill>
                <a:srgbClr val="FFB600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FFB600"/>
              </a:solidFill>
            </a:endParaRPr>
          </a:p>
        </p:txBody>
      </p:sp>
      <p:sp>
        <p:nvSpPr>
          <p:cNvPr id="506" name="Google Shape;506;p5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507" name="Google Shape;507;p51"/>
          <p:cNvGrpSpPr/>
          <p:nvPr/>
        </p:nvGrpSpPr>
        <p:grpSpPr>
          <a:xfrm>
            <a:off x="8020981" y="291515"/>
            <a:ext cx="863978" cy="798681"/>
            <a:chOff x="5975075" y="2327500"/>
            <a:chExt cx="420100" cy="388350"/>
          </a:xfrm>
        </p:grpSpPr>
        <p:sp>
          <p:nvSpPr>
            <p:cNvPr id="508" name="Google Shape;508;p51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/>
          <p:nvPr>
            <p:ph type="ctrTitle"/>
          </p:nvPr>
        </p:nvSpPr>
        <p:spPr>
          <a:xfrm>
            <a:off x="467544" y="2726342"/>
            <a:ext cx="8304681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r>
              <a:rPr lang="fr-FR"/>
              <a:t>Coupling and dependency</a:t>
            </a:r>
            <a:endParaRPr/>
          </a:p>
        </p:txBody>
      </p:sp>
      <p:sp>
        <p:nvSpPr>
          <p:cNvPr id="65" name="Google Shape;65;p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/>
              <a:t>Better alone than in bad company! </a:t>
            </a:r>
            <a:endParaRPr/>
          </a:p>
        </p:txBody>
      </p:sp>
      <p:sp>
        <p:nvSpPr>
          <p:cNvPr id="66" name="Google Shape;66;p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fr-FR" sz="96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b="0" i="0" sz="96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67" name="Google Shape;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2503" y="555526"/>
            <a:ext cx="2356871" cy="238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3" name="Google Shape;73;p6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96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rPr>
              <a:t>Tell me</a:t>
            </a:r>
            <a:endParaRPr b="0" i="0" sz="5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4" name="Google Shape;74;p6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1" i="0" lang="fr-FR" sz="36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What is a dependency ?</a:t>
            </a:r>
            <a:endParaRPr b="0" i="0" sz="18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0" i="0" lang="fr-FR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In software engineering</a:t>
            </a:r>
            <a:endParaRPr b="1" i="0" sz="60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fr-FR" sz="3200"/>
              <a:t>In computer science, </a:t>
            </a:r>
            <a:r>
              <a:rPr b="1" lang="fr-FR" sz="3200"/>
              <a:t>a</a:t>
            </a:r>
            <a:r>
              <a:rPr lang="fr-FR" sz="3200"/>
              <a:t> </a:t>
            </a:r>
            <a:r>
              <a:rPr b="1" lang="fr-FR" sz="3200"/>
              <a:t>dependency </a:t>
            </a:r>
            <a:r>
              <a:rPr lang="fr-FR" sz="3200"/>
              <a:t>is a </a:t>
            </a:r>
            <a:r>
              <a:rPr b="1" lang="fr-FR" sz="3200"/>
              <a:t>link</a:t>
            </a:r>
            <a:r>
              <a:rPr lang="fr-FR" sz="3200"/>
              <a:t> between two software components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800"/>
          </a:p>
        </p:txBody>
      </p:sp>
      <p:sp>
        <p:nvSpPr>
          <p:cNvPr id="81" name="Google Shape;81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922000" y="483518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5400"/>
              <a:t>Dependency</a:t>
            </a:r>
            <a:endParaRPr/>
          </a:p>
        </p:txBody>
      </p:sp>
      <p:sp>
        <p:nvSpPr>
          <p:cNvPr id="87" name="Google Shape;87;p8"/>
          <p:cNvSpPr txBox="1"/>
          <p:nvPr>
            <p:ph idx="1" type="body"/>
          </p:nvPr>
        </p:nvSpPr>
        <p:spPr>
          <a:xfrm>
            <a:off x="539552" y="3747111"/>
            <a:ext cx="8064896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fr-FR" sz="2000"/>
              <a:t>A dependency between two classes/component has an impact on their lifecycle</a:t>
            </a:r>
            <a:endParaRPr/>
          </a:p>
        </p:txBody>
      </p:sp>
      <p:sp>
        <p:nvSpPr>
          <p:cNvPr id="88" name="Google Shape;88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90" name="Google Shape;90;p8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s://cdn-images-1.medium.com/max/1600/1*0P-1JhnUaZeobDUAajIbhA.jpeg" id="93" name="Google Shape;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3808" y="1563638"/>
            <a:ext cx="3175961" cy="218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922000" y="483518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fr-FR" sz="5400"/>
              <a:t>Dependency</a:t>
            </a:r>
            <a:endParaRPr/>
          </a:p>
        </p:txBody>
      </p:sp>
      <p:sp>
        <p:nvSpPr>
          <p:cNvPr id="99" name="Google Shape;99;p9"/>
          <p:cNvSpPr txBox="1"/>
          <p:nvPr>
            <p:ph idx="1" type="body"/>
          </p:nvPr>
        </p:nvSpPr>
        <p:spPr>
          <a:xfrm>
            <a:off x="539552" y="4126016"/>
            <a:ext cx="8064896" cy="6779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Dependency principle exists in all levels of a software architecture</a:t>
            </a:r>
            <a:endParaRPr sz="2000"/>
          </a:p>
        </p:txBody>
      </p:sp>
      <p:sp>
        <p:nvSpPr>
          <p:cNvPr id="100" name="Google Shape;100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101" name="Google Shape;101;p9"/>
          <p:cNvGrpSpPr/>
          <p:nvPr/>
        </p:nvGrpSpPr>
        <p:grpSpPr>
          <a:xfrm>
            <a:off x="8104323" y="150184"/>
            <a:ext cx="716149" cy="765382"/>
            <a:chOff x="1246775" y="910975"/>
            <a:chExt cx="439650" cy="523900"/>
          </a:xfrm>
        </p:grpSpPr>
        <p:sp>
          <p:nvSpPr>
            <p:cNvPr id="102" name="Google Shape;102;p9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9"/>
          <p:cNvSpPr/>
          <p:nvPr/>
        </p:nvSpPr>
        <p:spPr>
          <a:xfrm>
            <a:off x="539552" y="1635646"/>
            <a:ext cx="1485937" cy="857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595959"/>
                </a:solidFill>
                <a:latin typeface="Raleway Thin"/>
                <a:ea typeface="Raleway Thin"/>
                <a:cs typeface="Raleway Thin"/>
                <a:sym typeface="Raleway Thin"/>
              </a:rPr>
              <a:t>Application A</a:t>
            </a:r>
            <a:endParaRPr b="1" i="0" sz="1800" u="none" cap="none" strike="noStrike">
              <a:solidFill>
                <a:srgbClr val="59595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3033601" y="1635646"/>
            <a:ext cx="1469739" cy="857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595959"/>
                </a:solidFill>
                <a:latin typeface="Raleway Thin"/>
                <a:ea typeface="Raleway Thin"/>
                <a:cs typeface="Raleway Thin"/>
                <a:sym typeface="Raleway Thin"/>
              </a:rPr>
              <a:t>Application B</a:t>
            </a:r>
            <a:endParaRPr b="1" i="0" sz="1800" u="none" cap="none" strike="noStrike">
              <a:solidFill>
                <a:srgbClr val="59595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07" name="Google Shape;107;p9"/>
          <p:cNvCxnSpPr>
            <a:stCxn id="105" idx="3"/>
            <a:endCxn id="106" idx="1"/>
          </p:cNvCxnSpPr>
          <p:nvPr/>
        </p:nvCxnSpPr>
        <p:spPr>
          <a:xfrm>
            <a:off x="2025489" y="2064346"/>
            <a:ext cx="1008000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8" name="Google Shape;108;p9"/>
          <p:cNvSpPr/>
          <p:nvPr/>
        </p:nvSpPr>
        <p:spPr>
          <a:xfrm>
            <a:off x="539552" y="2874512"/>
            <a:ext cx="1485937" cy="857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595959"/>
                </a:solidFill>
                <a:latin typeface="Raleway Thin"/>
                <a:ea typeface="Raleway Thin"/>
                <a:cs typeface="Raleway Thin"/>
                <a:sym typeface="Raleway Thin"/>
              </a:rPr>
              <a:t>Class A</a:t>
            </a:r>
            <a:endParaRPr b="1" i="0" sz="1800" u="none" cap="none" strike="noStrike">
              <a:solidFill>
                <a:srgbClr val="59595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3033601" y="2874512"/>
            <a:ext cx="1469739" cy="857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595959"/>
                </a:solidFill>
                <a:latin typeface="Raleway Thin"/>
                <a:ea typeface="Raleway Thin"/>
                <a:cs typeface="Raleway Thin"/>
                <a:sym typeface="Raleway Thin"/>
              </a:rPr>
              <a:t>Class B</a:t>
            </a:r>
            <a:endParaRPr b="1" i="0" sz="1800" u="none" cap="none" strike="noStrike">
              <a:solidFill>
                <a:srgbClr val="59595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10" name="Google Shape;110;p9"/>
          <p:cNvCxnSpPr>
            <a:stCxn id="108" idx="3"/>
            <a:endCxn id="109" idx="1"/>
          </p:cNvCxnSpPr>
          <p:nvPr/>
        </p:nvCxnSpPr>
        <p:spPr>
          <a:xfrm>
            <a:off x="2025489" y="3303212"/>
            <a:ext cx="1008000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1" name="Google Shape;111;p9"/>
          <p:cNvSpPr/>
          <p:nvPr/>
        </p:nvSpPr>
        <p:spPr>
          <a:xfrm>
            <a:off x="4830452" y="2874512"/>
            <a:ext cx="1368153" cy="857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595959"/>
                </a:solidFill>
                <a:latin typeface="Raleway Thin"/>
                <a:ea typeface="Raleway Thin"/>
                <a:cs typeface="Raleway Thin"/>
                <a:sym typeface="Raleway Thin"/>
              </a:rPr>
              <a:t>Method A</a:t>
            </a:r>
            <a:endParaRPr b="1" i="0" sz="1800" u="none" cap="none" strike="noStrike">
              <a:solidFill>
                <a:srgbClr val="59595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7206717" y="2874512"/>
            <a:ext cx="1397683" cy="857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595959"/>
                </a:solidFill>
                <a:latin typeface="Raleway Thin"/>
                <a:ea typeface="Raleway Thin"/>
                <a:cs typeface="Raleway Thin"/>
                <a:sym typeface="Raleway Thin"/>
              </a:rPr>
              <a:t>Method B</a:t>
            </a:r>
            <a:endParaRPr b="1" i="0" sz="1800" u="none" cap="none" strike="noStrike">
              <a:solidFill>
                <a:srgbClr val="59595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13" name="Google Shape;113;p9"/>
          <p:cNvCxnSpPr>
            <a:stCxn id="111" idx="3"/>
            <a:endCxn id="112" idx="1"/>
          </p:cNvCxnSpPr>
          <p:nvPr/>
        </p:nvCxnSpPr>
        <p:spPr>
          <a:xfrm>
            <a:off x="6198605" y="3303212"/>
            <a:ext cx="1008000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4" name="Google Shape;114;p9"/>
          <p:cNvSpPr/>
          <p:nvPr/>
        </p:nvSpPr>
        <p:spPr>
          <a:xfrm>
            <a:off x="4830452" y="1635646"/>
            <a:ext cx="1368151" cy="857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595959"/>
                </a:solidFill>
                <a:latin typeface="Raleway Thin"/>
                <a:ea typeface="Raleway Thin"/>
                <a:cs typeface="Raleway Thin"/>
                <a:sym typeface="Raleway Thin"/>
              </a:rPr>
              <a:t>Module A</a:t>
            </a:r>
            <a:endParaRPr b="1" i="0" sz="1800" u="none" cap="none" strike="noStrike">
              <a:solidFill>
                <a:srgbClr val="59595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7206717" y="1635646"/>
            <a:ext cx="1368151" cy="857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595959"/>
                </a:solidFill>
                <a:latin typeface="Raleway Thin"/>
                <a:ea typeface="Raleway Thin"/>
                <a:cs typeface="Raleway Thin"/>
                <a:sym typeface="Raleway Thin"/>
              </a:rPr>
              <a:t>Module B</a:t>
            </a:r>
            <a:endParaRPr b="1" i="0" sz="1800" u="none" cap="none" strike="noStrike">
              <a:solidFill>
                <a:srgbClr val="595959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16" name="Google Shape;116;p9"/>
          <p:cNvCxnSpPr>
            <a:stCxn id="114" idx="3"/>
            <a:endCxn id="115" idx="1"/>
          </p:cNvCxnSpPr>
          <p:nvPr/>
        </p:nvCxnSpPr>
        <p:spPr>
          <a:xfrm>
            <a:off x="6198603" y="2064346"/>
            <a:ext cx="1008000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2" name="Google Shape;122;p10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</a:pPr>
            <a:r>
              <a:rPr b="0" i="0" lang="fr-FR" sz="9600" u="none" cap="none" strike="noStrik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rPr>
              <a:t>Tell me</a:t>
            </a:r>
            <a:endParaRPr b="0" i="0" sz="58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23" name="Google Shape;123;p10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1" i="0" lang="fr-FR" sz="36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What is coupling ?</a:t>
            </a:r>
            <a:endParaRPr b="0" i="0" sz="18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None/>
            </a:pPr>
            <a:r>
              <a:rPr b="0" i="0" lang="fr-FR" sz="1800" u="none" cap="none" strike="noStrik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rPr>
              <a:t>In software engineering</a:t>
            </a:r>
            <a:endParaRPr b="1" i="0" sz="6000" u="none" cap="none" strike="noStrike">
              <a:solidFill>
                <a:srgbClr val="666666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878CDC7AA8D4FA9D08482298DAE7A" ma:contentTypeVersion="2" ma:contentTypeDescription="Crée un document." ma:contentTypeScope="" ma:versionID="f4bde0c696d49579f8b57562a0231dea">
  <xsd:schema xmlns:xsd="http://www.w3.org/2001/XMLSchema" xmlns:xs="http://www.w3.org/2001/XMLSchema" xmlns:p="http://schemas.microsoft.com/office/2006/metadata/properties" xmlns:ns2="fe967a60-dd30-4659-b798-df88972e9a44" targetNamespace="http://schemas.microsoft.com/office/2006/metadata/properties" ma:root="true" ma:fieldsID="56b72c59bf9390c5cb46043d1b3ad2bf" ns2:_="">
    <xsd:import namespace="fe967a60-dd30-4659-b798-df88972e9a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967a60-dd30-4659-b798-df88972e9a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D6E309-8712-4A5E-8260-0D599047CC52}"/>
</file>

<file path=customXml/itemProps2.xml><?xml version="1.0" encoding="utf-8"?>
<ds:datastoreItem xmlns:ds="http://schemas.openxmlformats.org/officeDocument/2006/customXml" ds:itemID="{961A5288-8FCA-418D-A1ED-6655EF625509}"/>
</file>

<file path=customXml/itemProps3.xml><?xml version="1.0" encoding="utf-8"?>
<ds:datastoreItem xmlns:ds="http://schemas.openxmlformats.org/officeDocument/2006/customXml" ds:itemID="{F6286CC7-8436-4353-AF3C-A9611A0E6449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Roux, Anthony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0x010100310878CDC7AA8D4FA9D08482298DAE7A</vt:lpwstr>
  </property>
</Properties>
</file>